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8"/>
  </p:notesMasterIdLst>
  <p:sldIdLst>
    <p:sldId id="256" r:id="rId2"/>
    <p:sldId id="288" r:id="rId3"/>
    <p:sldId id="258" r:id="rId4"/>
    <p:sldId id="260" r:id="rId5"/>
    <p:sldId id="261" r:id="rId6"/>
    <p:sldId id="262" r:id="rId7"/>
    <p:sldId id="263" r:id="rId8"/>
    <p:sldId id="276" r:id="rId9"/>
    <p:sldId id="277" r:id="rId10"/>
    <p:sldId id="287" r:id="rId11"/>
    <p:sldId id="278" r:id="rId12"/>
    <p:sldId id="280" r:id="rId13"/>
    <p:sldId id="281" r:id="rId14"/>
    <p:sldId id="282" r:id="rId15"/>
    <p:sldId id="284" r:id="rId16"/>
    <p:sldId id="286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3748"/>
    <a:srgbClr val="FAC090"/>
    <a:srgbClr val="344358"/>
    <a:srgbClr val="B76537"/>
    <a:srgbClr val="BB7733"/>
    <a:srgbClr val="E0664E"/>
    <a:srgbClr val="680E17"/>
    <a:srgbClr val="37287B"/>
    <a:srgbClr val="5146AF"/>
    <a:srgbClr val="DA5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1141" y="1960930"/>
            <a:ext cx="8272947" cy="152705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986" y="3502512"/>
            <a:ext cx="8272947" cy="880830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175"/>
            <a:ext cx="8246070" cy="89984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tx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730" y="1350111"/>
            <a:ext cx="8246070" cy="3417152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348" y="460824"/>
            <a:ext cx="6410827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48" y="1323749"/>
            <a:ext cx="6393606" cy="3344113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04" y="302141"/>
            <a:ext cx="8076896" cy="90286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tx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4123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13635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4123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13635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sgtsr.splet.arnes.si/files/2021/01/ID_informacije-za-kandidate_GAT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si/assets/ministrstva/MDDSZ/druzina/Obrazci/Vloga-za-uveljavljanje-pravic-iz-javnih-sredstev.pdf" TargetMode="External"/><Relationship Id="rId2" Type="http://schemas.openxmlformats.org/officeDocument/2006/relationships/hyperlink" Target="https://www.srips-rs.si/stipendij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rips-rs.si/storage/app/media/RAZPISI/323%20-%20%C5%A0DP/323.%20JR%20%C5%A0DP%202022-2023.pdf" TargetMode="External"/><Relationship Id="rId4" Type="http://schemas.openxmlformats.org/officeDocument/2006/relationships/hyperlink" Target="https://www.srips-rs.si/sklad/novice/novica/letos-med-deficitarnimi-poklici-tudi-izdelovalec-kovinskih-konstrukcij-gastronom-hotelir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gtsr.splet.arnes.si/files/2021/02/Prijava-za-vpis-v-za%C4%8Detni-letnik-srednje-%C5%A1ole.pdf" TargetMode="External"/><Relationship Id="rId2" Type="http://schemas.openxmlformats.org/officeDocument/2006/relationships/hyperlink" Target="https://www.sgtsr.si/files/2021/10/Rokovnik-za-vpis-2022-23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://www.sgtsr.si/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jaizbira.si/" TargetMode="External"/><Relationship Id="rId7" Type="http://schemas.openxmlformats.org/officeDocument/2006/relationships/hyperlink" Target="https://www.gov.si/teme/vpis-v-srednjo-solo/" TargetMode="External"/><Relationship Id="rId2" Type="http://schemas.openxmlformats.org/officeDocument/2006/relationships/hyperlink" Target="https://esvetovanje.ess.gov.s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v.si/podrocja/izobrazevanje-znanost-in-sport/srednjesolsko-izobrazevanje/" TargetMode="External"/><Relationship Id="rId5" Type="http://schemas.openxmlformats.org/officeDocument/2006/relationships/hyperlink" Target="https://dijaski.net/" TargetMode="External"/><Relationship Id="rId4" Type="http://schemas.openxmlformats.org/officeDocument/2006/relationships/hyperlink" Target="https://slovenskesrednjesole.si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gtsr.splet.arnes.si/files/2019/01/SPI.pdf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gtsr.splet.arnes.si/files/2019/01/SSI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gtsr.splet.arnes.si/files/2021/11/PROGRAM-KOZMETI%C4%8CNI-TEHNIK.pdf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90848" y="1888631"/>
            <a:ext cx="4182088" cy="1527050"/>
          </a:xfrm>
        </p:spPr>
        <p:txBody>
          <a:bodyPr>
            <a:normAutofit fontScale="90000"/>
          </a:bodyPr>
          <a:lstStyle/>
          <a:p>
            <a:pPr algn="ctr"/>
            <a:r>
              <a:rPr lang="sl-SI" dirty="0"/>
              <a:t>SREDNJA GOSTINSKA IN TURISTIČNA ŠOLA RADOVLJICA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739290"/>
            <a:ext cx="4069509" cy="458115"/>
          </a:xfrm>
        </p:spPr>
        <p:txBody>
          <a:bodyPr>
            <a:normAutofit/>
          </a:bodyPr>
          <a:lstStyle/>
          <a:p>
            <a:pPr algn="l"/>
            <a:r>
              <a:rPr lang="sl-SI" sz="2000" dirty="0"/>
              <a:t>Informativni dan 11. in 12. 2. 2022</a:t>
            </a:r>
            <a:endParaRPr lang="en-US" sz="2000" dirty="0"/>
          </a:p>
        </p:txBody>
      </p:sp>
      <p:pic>
        <p:nvPicPr>
          <p:cNvPr id="1028" name="Picture 4" descr="http://sgtsr.splet.arnes.si/files/2015/07/logo-transparentni.png">
            <a:extLst>
              <a:ext uri="{FF2B5EF4-FFF2-40B4-BE49-F238E27FC236}">
                <a16:creationId xmlns:a16="http://schemas.microsoft.com/office/drawing/2014/main" id="{800261BA-E4F0-46FB-909C-6BD2CCE718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180" y="1998041"/>
            <a:ext cx="1105939" cy="130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5516267C-8E5B-4BD3-9CCF-BBC100FA79C5}"/>
              </a:ext>
            </a:extLst>
          </p:cNvPr>
          <p:cNvSpPr txBox="1">
            <a:spLocks/>
          </p:cNvSpPr>
          <p:nvPr/>
        </p:nvSpPr>
        <p:spPr>
          <a:xfrm>
            <a:off x="4572000" y="3852148"/>
            <a:ext cx="4733855" cy="110412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sz="2000" dirty="0"/>
              <a:t>Mateja Šparovec, univ. dipl. psiholog</a:t>
            </a:r>
          </a:p>
          <a:p>
            <a:pPr algn="l"/>
            <a:r>
              <a:rPr lang="sl-SI" sz="2000" dirty="0"/>
              <a:t>Šolska svetovalna delavka</a:t>
            </a:r>
          </a:p>
          <a:p>
            <a:pPr algn="l"/>
            <a:r>
              <a:rPr lang="sl-SI" sz="2000" dirty="0"/>
              <a:t>e-naslov: mateja.sparovec@sgtsr.si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5459F0-1722-40CD-870A-AEE6FF4EA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Gastronomski tehnik (PTI)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1D61D3C-45AA-454C-ABAC-597EE8EE0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55" y="1350110"/>
            <a:ext cx="8543245" cy="36649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000" dirty="0"/>
              <a:t>= poklicno-tehniško izobraževanje (2 leti) – ta program NI za osnovnošolce!</a:t>
            </a:r>
          </a:p>
          <a:p>
            <a:pPr marL="0" indent="0">
              <a:buNone/>
            </a:pPr>
            <a:r>
              <a:rPr lang="sl-SI" sz="2000" dirty="0"/>
              <a:t>   program = </a:t>
            </a:r>
            <a:r>
              <a:rPr lang="sl-SI" sz="2000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GASTRONOMIJA</a:t>
            </a:r>
            <a:endParaRPr lang="sl-SI" sz="2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sl-SI" sz="1000" dirty="0"/>
          </a:p>
          <a:p>
            <a:r>
              <a:rPr lang="sl-SI" sz="2000" dirty="0"/>
              <a:t>vpisni pogoj: zaključeno ustrezno srednje poklicno izobraževanje </a:t>
            </a:r>
            <a:r>
              <a:rPr lang="sl-SI" sz="1600" dirty="0"/>
              <a:t>(gastronom hotelir, kuhar, natakar, kuhar-natakar, kmetovalka-gospodinja, oskrbnik, pek, slaščičar, slaščičar-</a:t>
            </a:r>
            <a:r>
              <a:rPr lang="sl-SI" sz="1600" dirty="0" err="1"/>
              <a:t>konditor</a:t>
            </a:r>
            <a:r>
              <a:rPr lang="sl-SI" sz="1600" dirty="0"/>
              <a:t>)</a:t>
            </a:r>
          </a:p>
          <a:p>
            <a:pPr marL="0" indent="0">
              <a:buNone/>
            </a:pPr>
            <a:endParaRPr lang="sl-SI" sz="1000" dirty="0"/>
          </a:p>
          <a:p>
            <a:r>
              <a:rPr lang="sl-SI" sz="2000" dirty="0"/>
              <a:t>poklicna matura: SLO, MAT ali ANG, gastronomija in turizma s podjetništvom, izdelek ali storitev</a:t>
            </a:r>
          </a:p>
          <a:p>
            <a:pPr marL="0" indent="0">
              <a:buNone/>
            </a:pPr>
            <a:endParaRPr lang="sl-SI" sz="1000" dirty="0"/>
          </a:p>
          <a:p>
            <a:r>
              <a:rPr lang="sl-SI" sz="2000" dirty="0"/>
              <a:t>po zaključku zaposlitev ali nadaljevanje šolanja na vseh višjih in visokih ter nekaterih univerzitetnih programih (5. predmet na maturi)</a:t>
            </a:r>
          </a:p>
          <a:p>
            <a:pPr marL="0" indent="0">
              <a:buNone/>
            </a:pP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994467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755F3C52-4CDF-43FC-9474-E6282394C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Omejitev vpisa?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CD7DD14-C408-4BED-8D17-3C45BA490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5" y="1502815"/>
            <a:ext cx="8246070" cy="3417152"/>
          </a:xfrm>
        </p:spPr>
        <p:txBody>
          <a:bodyPr>
            <a:normAutofit/>
          </a:bodyPr>
          <a:lstStyle/>
          <a:p>
            <a:r>
              <a:rPr lang="sl-SI" sz="2000" dirty="0"/>
              <a:t>ocene vseh obveznih predmetov v 7., 8. in 9. razredu OŠ (35 ocen, največ 175 točk), lahko tudi rezultati NPZ</a:t>
            </a:r>
          </a:p>
          <a:p>
            <a:endParaRPr lang="sl-SI" sz="1000" dirty="0"/>
          </a:p>
          <a:p>
            <a:r>
              <a:rPr lang="sl-SI" sz="2000" dirty="0"/>
              <a:t>v zadnjih 20-letih vpis omejen le v programu PTI (3 + 2)</a:t>
            </a:r>
          </a:p>
          <a:p>
            <a:pPr marL="0" indent="0">
              <a:buNone/>
            </a:pPr>
            <a:endParaRPr lang="sl-SI" sz="1000" dirty="0"/>
          </a:p>
          <a:p>
            <a:r>
              <a:rPr lang="sl-SI" sz="2000" dirty="0"/>
              <a:t>kozmetični tehnik – lanske omejitve na drugih šolah:</a:t>
            </a:r>
          </a:p>
          <a:p>
            <a:pPr marL="0" indent="0">
              <a:buNone/>
            </a:pPr>
            <a:r>
              <a:rPr lang="sl-SI" sz="1600" dirty="0"/>
              <a:t>        Srednja šola za farmacijo, kozmetiko in zdravstvo Ljubljana: 141 točk (</a:t>
            </a:r>
            <a:r>
              <a:rPr lang="sl-SI" sz="1600" dirty="0" err="1"/>
              <a:t>povpr</a:t>
            </a:r>
            <a:r>
              <a:rPr lang="sl-SI" sz="1600" dirty="0"/>
              <a:t>. ocena 4,03)</a:t>
            </a:r>
          </a:p>
          <a:p>
            <a:pPr marL="0" indent="0">
              <a:buNone/>
            </a:pPr>
            <a:r>
              <a:rPr lang="sl-SI" sz="1600" dirty="0"/>
              <a:t>        Srednja zdravstvena in kozmetična šola Maribor: 159 točk (</a:t>
            </a:r>
            <a:r>
              <a:rPr lang="sl-SI" sz="1600" dirty="0" err="1"/>
              <a:t>povpr</a:t>
            </a:r>
            <a:r>
              <a:rPr lang="sl-SI" sz="1600" dirty="0"/>
              <a:t>. ocena 4,54)</a:t>
            </a:r>
          </a:p>
          <a:p>
            <a:pPr marL="0" indent="0">
              <a:buNone/>
            </a:pPr>
            <a:endParaRPr lang="sl-SI" sz="1000" dirty="0"/>
          </a:p>
          <a:p>
            <a:r>
              <a:rPr lang="sl-SI" sz="2000" dirty="0"/>
              <a:t>število potrebnih točk (spodnja meja) odvisno od uspeha prijavljenih kandidatov</a:t>
            </a:r>
          </a:p>
          <a:p>
            <a:pPr marL="0" indent="0">
              <a:buNone/>
            </a:pPr>
            <a:endParaRPr lang="sl-SI" sz="1600" dirty="0"/>
          </a:p>
          <a:p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1257903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BA9EFF-A6B9-4D2F-8937-BC23E0DB8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Štipendije?</a:t>
            </a:r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CD7AAB22-B5E8-44F5-B2D8-2576943F7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5" y="1808225"/>
            <a:ext cx="8246070" cy="3417152"/>
          </a:xfrm>
        </p:spPr>
        <p:txBody>
          <a:bodyPr/>
          <a:lstStyle/>
          <a:p>
            <a:pPr marL="0" indent="0">
              <a:buNone/>
            </a:pPr>
            <a:r>
              <a:rPr lang="sl-SI" sz="2000" dirty="0"/>
              <a:t>Podroben pregled na spletni strani </a:t>
            </a:r>
            <a:r>
              <a:rPr lang="sl-SI" sz="2000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javnega sklada SRIPS</a:t>
            </a:r>
            <a:r>
              <a:rPr lang="sl-SI" sz="2000" dirty="0"/>
              <a:t>:</a:t>
            </a:r>
          </a:p>
          <a:p>
            <a:r>
              <a:rPr lang="sl-SI" sz="2000" dirty="0"/>
              <a:t>državne (</a:t>
            </a:r>
            <a:r>
              <a:rPr lang="sl-SI" sz="2000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vloga</a:t>
            </a:r>
            <a:r>
              <a:rPr lang="sl-SI" sz="2000" dirty="0"/>
              <a:t> na CSD) </a:t>
            </a:r>
          </a:p>
          <a:p>
            <a:r>
              <a:rPr lang="sl-SI" sz="2000" dirty="0"/>
              <a:t>kadrovske (vloga neposredno k delodajalcu)</a:t>
            </a:r>
          </a:p>
          <a:p>
            <a:r>
              <a:rPr lang="sl-SI" sz="2000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deficitarni poklici</a:t>
            </a:r>
            <a:r>
              <a:rPr lang="sl-SI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sl-SI" sz="2000" dirty="0"/>
              <a:t>(gastronom hotelir!) – </a:t>
            </a:r>
            <a:r>
              <a:rPr lang="sl-SI" sz="2000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razpis</a:t>
            </a:r>
            <a:endParaRPr lang="sl-SI" sz="2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sl-SI" sz="2000" dirty="0"/>
              <a:t>Zoisova </a:t>
            </a:r>
          </a:p>
          <a:p>
            <a:r>
              <a:rPr lang="sl-SI" sz="2000" dirty="0"/>
              <a:t>Ad futura</a:t>
            </a:r>
          </a:p>
          <a:p>
            <a:r>
              <a:rPr lang="sl-SI" sz="2000" dirty="0"/>
              <a:t>druge: Ministrstvo za kulturo, Slovenska vojska, občinske, …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67234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B9E9F4-33E2-4688-A4BD-3E8C4EF44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Nismo vsi enaki…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FF94B9C2-1BD6-4A50-B735-686182A05C7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96260" y="1349375"/>
            <a:ext cx="8407010" cy="4044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sl-SI" sz="2000" dirty="0">
                <a:solidFill>
                  <a:schemeClr val="bg1"/>
                </a:solidFill>
              </a:rPr>
              <a:t>Prilagoditve pri obiskovanju pouka, pri preverjanju in ocenjevanju zn</a:t>
            </a:r>
            <a:r>
              <a:rPr lang="sl-SI" sz="2000" dirty="0"/>
              <a:t>anja za dijake, ki:</a:t>
            </a:r>
          </a:p>
          <a:p>
            <a:r>
              <a:rPr lang="sl-SI" sz="2000" dirty="0">
                <a:solidFill>
                  <a:schemeClr val="bg1"/>
                </a:solidFill>
              </a:rPr>
              <a:t>se ukvarjajo s </a:t>
            </a:r>
            <a:r>
              <a:rPr lang="sl-SI" sz="2000" dirty="0">
                <a:solidFill>
                  <a:schemeClr val="bg2">
                    <a:lumMod val="75000"/>
                  </a:schemeClr>
                </a:solidFill>
              </a:rPr>
              <a:t>športom</a:t>
            </a:r>
            <a:r>
              <a:rPr lang="sl-SI" sz="2000" dirty="0">
                <a:solidFill>
                  <a:schemeClr val="bg1"/>
                </a:solidFill>
              </a:rPr>
              <a:t> ali s </a:t>
            </a:r>
            <a:r>
              <a:rPr lang="sl-SI" sz="2000" dirty="0">
                <a:solidFill>
                  <a:schemeClr val="bg2">
                    <a:lumMod val="75000"/>
                  </a:schemeClr>
                </a:solidFill>
              </a:rPr>
              <a:t>kulturno-umetniškimi</a:t>
            </a:r>
            <a:r>
              <a:rPr lang="sl-SI" sz="2000" dirty="0">
                <a:solidFill>
                  <a:schemeClr val="bg1"/>
                </a:solidFill>
              </a:rPr>
              <a:t> dejavnostmi;</a:t>
            </a:r>
          </a:p>
          <a:p>
            <a:pPr marL="0" indent="0">
              <a:buNone/>
            </a:pPr>
            <a:endParaRPr lang="sl-SI" sz="1000" dirty="0">
              <a:solidFill>
                <a:schemeClr val="bg1"/>
              </a:solidFill>
            </a:endParaRPr>
          </a:p>
          <a:p>
            <a:r>
              <a:rPr lang="sl-SI" sz="2000" dirty="0"/>
              <a:t>se pripravljajo na različna </a:t>
            </a:r>
            <a:r>
              <a:rPr lang="sl-SI" sz="2000" dirty="0">
                <a:solidFill>
                  <a:schemeClr val="bg2">
                    <a:lumMod val="75000"/>
                  </a:schemeClr>
                </a:solidFill>
              </a:rPr>
              <a:t>tekmovanja </a:t>
            </a:r>
            <a:r>
              <a:rPr lang="sl-SI" sz="2000" dirty="0"/>
              <a:t>ali se </a:t>
            </a:r>
            <a:r>
              <a:rPr lang="sl-SI" sz="2000" dirty="0">
                <a:solidFill>
                  <a:schemeClr val="bg2">
                    <a:lumMod val="75000"/>
                  </a:schemeClr>
                </a:solidFill>
              </a:rPr>
              <a:t>prešolajo </a:t>
            </a:r>
            <a:r>
              <a:rPr lang="sl-SI" sz="2000" dirty="0"/>
              <a:t>iz drugih šol/programov;</a:t>
            </a:r>
          </a:p>
          <a:p>
            <a:pPr marL="0" indent="0">
              <a:buNone/>
            </a:pPr>
            <a:endParaRPr lang="sl-SI" sz="1000" dirty="0">
              <a:solidFill>
                <a:schemeClr val="bg1"/>
              </a:solidFill>
            </a:endParaRPr>
          </a:p>
          <a:p>
            <a:r>
              <a:rPr lang="sl-SI" sz="2000" dirty="0"/>
              <a:t>imajo </a:t>
            </a:r>
            <a:r>
              <a:rPr lang="sl-SI" sz="2000" dirty="0">
                <a:solidFill>
                  <a:schemeClr val="bg2">
                    <a:lumMod val="75000"/>
                  </a:schemeClr>
                </a:solidFill>
              </a:rPr>
              <a:t>zdravstvene težave </a:t>
            </a:r>
            <a:r>
              <a:rPr lang="sl-SI" sz="2000" dirty="0"/>
              <a:t>ali posebne </a:t>
            </a:r>
            <a:r>
              <a:rPr lang="sl-SI" sz="2000" dirty="0">
                <a:solidFill>
                  <a:schemeClr val="bg2">
                    <a:lumMod val="75000"/>
                  </a:schemeClr>
                </a:solidFill>
              </a:rPr>
              <a:t>socialne/družinske razmere</a:t>
            </a:r>
            <a:r>
              <a:rPr lang="sl-SI" sz="2000" dirty="0"/>
              <a:t>;</a:t>
            </a:r>
          </a:p>
          <a:p>
            <a:pPr marL="0" indent="0">
              <a:buNone/>
            </a:pPr>
            <a:endParaRPr lang="sl-SI" sz="1000" dirty="0"/>
          </a:p>
          <a:p>
            <a:r>
              <a:rPr lang="sl-SI" sz="2000" dirty="0"/>
              <a:t>imajo </a:t>
            </a:r>
            <a:r>
              <a:rPr lang="sl-SI" sz="2000" dirty="0">
                <a:solidFill>
                  <a:schemeClr val="bg2">
                    <a:lumMod val="75000"/>
                  </a:schemeClr>
                </a:solidFill>
              </a:rPr>
              <a:t>odločbo o usmeritvi </a:t>
            </a:r>
            <a:r>
              <a:rPr lang="sl-SI" sz="2000" dirty="0"/>
              <a:t>zaradi posebnih potreb;</a:t>
            </a:r>
          </a:p>
          <a:p>
            <a:pPr marL="0" indent="0">
              <a:buNone/>
            </a:pPr>
            <a:endParaRPr lang="sl-SI" sz="1000" dirty="0"/>
          </a:p>
          <a:p>
            <a:r>
              <a:rPr lang="sl-SI" sz="2000" dirty="0"/>
              <a:t>imajo </a:t>
            </a:r>
            <a:r>
              <a:rPr lang="sl-SI" sz="2000" dirty="0">
                <a:solidFill>
                  <a:schemeClr val="bg2">
                    <a:lumMod val="75000"/>
                  </a:schemeClr>
                </a:solidFill>
              </a:rPr>
              <a:t>težave pri učenju </a:t>
            </a:r>
            <a:r>
              <a:rPr lang="sl-SI" sz="2000" dirty="0"/>
              <a:t>in šolskem uspehu (dopolnilni pouk, pogovorne ure)</a:t>
            </a:r>
          </a:p>
          <a:p>
            <a:endParaRPr lang="sl-SI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504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66EDE46-9FE6-4DD9-9082-3879B95D3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Kako bo potekal vpis?</a:t>
            </a:r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E957F5B6-3C14-47AA-BAE7-47641F0AE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5" y="1502815"/>
            <a:ext cx="8246070" cy="3417152"/>
          </a:xfrm>
        </p:spPr>
        <p:txBody>
          <a:bodyPr>
            <a:normAutofit lnSpcReduction="10000"/>
          </a:bodyPr>
          <a:lstStyle/>
          <a:p>
            <a:r>
              <a:rPr lang="sl-SI" sz="2000" dirty="0"/>
              <a:t>rokovnik na spletni strani MIZŠ in </a:t>
            </a:r>
            <a:r>
              <a:rPr lang="sl-SI" sz="2000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naše šole</a:t>
            </a:r>
            <a:endParaRPr lang="sl-SI" sz="2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sl-SI" sz="1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sl-SI" sz="2000" dirty="0"/>
              <a:t>ena </a:t>
            </a:r>
            <a:r>
              <a:rPr lang="sl-SI" sz="2000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prijavnica za vpis </a:t>
            </a:r>
            <a:r>
              <a:rPr lang="sl-SI" sz="2000" dirty="0"/>
              <a:t>(DZS 1,20): do 4. 4. 2022 (podpisana oba starša)</a:t>
            </a:r>
          </a:p>
          <a:p>
            <a:r>
              <a:rPr lang="sl-SI" sz="2000" dirty="0"/>
              <a:t>objava stanja na spletnih straneh MIZŠ: 8. 4. 2022</a:t>
            </a:r>
          </a:p>
          <a:p>
            <a:r>
              <a:rPr lang="sl-SI" sz="2000" dirty="0"/>
              <a:t>prenosi prijav (elektronska pošta!): do 25. 4. 2022 (podpisana oba starša)</a:t>
            </a:r>
          </a:p>
          <a:p>
            <a:r>
              <a:rPr lang="sl-SI" sz="2000" dirty="0"/>
              <a:t>omejitve vpisa – javna objava: do 24. 5. 2022</a:t>
            </a:r>
          </a:p>
          <a:p>
            <a:r>
              <a:rPr lang="sl-SI" sz="2000" dirty="0"/>
              <a:t>vpis </a:t>
            </a:r>
            <a:r>
              <a:rPr lang="sl-SI" sz="2000" i="1" dirty="0"/>
              <a:t>(1. krog)</a:t>
            </a:r>
            <a:r>
              <a:rPr lang="sl-SI" sz="2000" dirty="0"/>
              <a:t>: 16. – 21. 6. 2022</a:t>
            </a:r>
          </a:p>
          <a:p>
            <a:r>
              <a:rPr lang="sl-SI" sz="2000" i="1" dirty="0"/>
              <a:t>(2. krog): </a:t>
            </a:r>
            <a:r>
              <a:rPr lang="sl-SI" sz="2000" dirty="0"/>
              <a:t>30. junij 2022</a:t>
            </a:r>
          </a:p>
          <a:p>
            <a:pPr marL="0" indent="0">
              <a:buNone/>
            </a:pPr>
            <a:endParaRPr lang="sl-SI" sz="1000" dirty="0"/>
          </a:p>
          <a:p>
            <a:r>
              <a:rPr lang="sl-SI" sz="2000" dirty="0"/>
              <a:t>že tretje leto vpis NA DALJAVO, preko običajne ali elektronske pošte; </a:t>
            </a:r>
            <a:r>
              <a:rPr lang="sl-SI" sz="2000" i="1" dirty="0"/>
              <a:t>izjema = drugi krog v primeru omejitve vpisa (24. 6. 2022)</a:t>
            </a:r>
          </a:p>
          <a:p>
            <a:endParaRPr lang="sl-SI" sz="2000" dirty="0"/>
          </a:p>
          <a:p>
            <a:endParaRPr lang="sl-SI" sz="200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03871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5737" y="134279"/>
            <a:ext cx="6410827" cy="763525"/>
          </a:xfrm>
        </p:spPr>
        <p:txBody>
          <a:bodyPr/>
          <a:lstStyle/>
          <a:p>
            <a:r>
              <a:rPr lang="sl-SI" dirty="0"/>
              <a:t>Obiščite spletno stran šole</a:t>
            </a:r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17ED13CF-BFD3-4C2B-B02D-B8E380AA4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2000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www.sgtsr.si</a:t>
            </a:r>
            <a:endParaRPr lang="sl-SI" sz="2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sl-SI" sz="2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72500BAD-3A8B-405E-9A1A-E07C332228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594" y="981541"/>
            <a:ext cx="4127024" cy="402852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>
            <a:outerShdw blurRad="50800" dist="50800" dir="5400000" algn="ctr" rotWithShape="0">
              <a:schemeClr val="accent6">
                <a:lumMod val="20000"/>
                <a:lumOff val="80000"/>
                <a:alpha val="0"/>
              </a:schemeClr>
            </a:outerShdw>
          </a:effectLst>
        </p:spPr>
      </p:pic>
      <p:sp>
        <p:nvSpPr>
          <p:cNvPr id="10" name="Elipsa 9">
            <a:extLst>
              <a:ext uri="{FF2B5EF4-FFF2-40B4-BE49-F238E27FC236}">
                <a16:creationId xmlns:a16="http://schemas.microsoft.com/office/drawing/2014/main" id="{AE894C3C-C8BB-4245-85E1-9716E07113F6}"/>
              </a:ext>
            </a:extLst>
          </p:cNvPr>
          <p:cNvSpPr/>
          <p:nvPr/>
        </p:nvSpPr>
        <p:spPr>
          <a:xfrm>
            <a:off x="3404581" y="1027177"/>
            <a:ext cx="763525" cy="431754"/>
          </a:xfrm>
          <a:prstGeom prst="ellipse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Elipsa 10">
            <a:extLst>
              <a:ext uri="{FF2B5EF4-FFF2-40B4-BE49-F238E27FC236}">
                <a16:creationId xmlns:a16="http://schemas.microsoft.com/office/drawing/2014/main" id="{6B537173-309E-43FA-ACA2-2568314B3C4F}"/>
              </a:ext>
            </a:extLst>
          </p:cNvPr>
          <p:cNvSpPr/>
          <p:nvPr/>
        </p:nvSpPr>
        <p:spPr>
          <a:xfrm>
            <a:off x="1976015" y="4161959"/>
            <a:ext cx="1832461" cy="84811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774333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7DE3529-285B-4437-BAD9-905E478C56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13885" y="1808225"/>
            <a:ext cx="4760732" cy="1527050"/>
          </a:xfrm>
        </p:spPr>
        <p:txBody>
          <a:bodyPr/>
          <a:lstStyle/>
          <a:p>
            <a:r>
              <a:rPr lang="sl-SI" dirty="0">
                <a:solidFill>
                  <a:srgbClr val="2E3748"/>
                </a:solidFill>
              </a:rPr>
              <a:t>Nasvidenje 1. 9. 2022 </a:t>
            </a:r>
            <a:r>
              <a:rPr lang="sl-SI" dirty="0">
                <a:solidFill>
                  <a:srgbClr val="2E3748"/>
                </a:solidFill>
                <a:sym typeface="Wingdings" panose="05000000000000000000" pitchFamily="2" charset="2"/>
              </a:rPr>
              <a:t></a:t>
            </a:r>
            <a:endParaRPr lang="sl-SI" dirty="0">
              <a:solidFill>
                <a:srgbClr val="2E37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204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E16F1E0-8825-4189-B2B8-AAB06F9FE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Odločitev za pravo šolo/poklic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958F27F-1656-47B6-AB06-E88955CCC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260" y="1372005"/>
            <a:ext cx="8246070" cy="351221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l-SI" sz="2000" dirty="0"/>
              <a:t>(s)poznati </a:t>
            </a:r>
            <a:r>
              <a:rPr lang="sl-SI" sz="2000" b="1" dirty="0">
                <a:solidFill>
                  <a:schemeClr val="bg2">
                    <a:lumMod val="75000"/>
                  </a:schemeClr>
                </a:solidFill>
              </a:rPr>
              <a:t>samega sebe </a:t>
            </a:r>
            <a:r>
              <a:rPr lang="sl-SI" sz="2000" dirty="0"/>
              <a:t>(osebnostne lastnosti, sposobnosti in talenti, močna in šibka področja, interesi, delovne in učne navade) – v pomoč starši in  prijatelji, ŠSD v OŠ, spletne strani: </a:t>
            </a:r>
            <a:r>
              <a:rPr lang="sl-SI" sz="2000" dirty="0" err="1">
                <a:solidFill>
                  <a:schemeClr val="accent6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eSvetovanje</a:t>
            </a:r>
            <a:endParaRPr lang="sl-SI" sz="2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sl-SI" sz="1000" dirty="0"/>
          </a:p>
          <a:p>
            <a:pPr marL="457200" indent="-457200">
              <a:buFont typeface="+mj-lt"/>
              <a:buAutoNum type="arabicPeriod"/>
            </a:pPr>
            <a:r>
              <a:rPr lang="sl-SI" sz="2000" dirty="0"/>
              <a:t>(s)poznati </a:t>
            </a:r>
            <a:r>
              <a:rPr lang="sl-SI" sz="2000" b="1" dirty="0">
                <a:solidFill>
                  <a:schemeClr val="bg2">
                    <a:lumMod val="75000"/>
                  </a:schemeClr>
                </a:solidFill>
              </a:rPr>
              <a:t>poklice</a:t>
            </a:r>
            <a:r>
              <a:rPr lang="sl-SI" sz="2000" dirty="0"/>
              <a:t> in njihove značilnosti – možnosti zaposlitve, menjava delovnih mest in napredovanje, usklajenost z osebnostnimi lastnostmi – v pomoč pogovori z zaposlenimi, spletne strani: </a:t>
            </a:r>
            <a:r>
              <a:rPr lang="sl-SI" sz="2000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mojaizbira.si</a:t>
            </a:r>
            <a:endParaRPr lang="sl-SI" sz="2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sl-SI" sz="1000" dirty="0"/>
          </a:p>
          <a:p>
            <a:pPr marL="457200" indent="-457200">
              <a:buFont typeface="+mj-lt"/>
              <a:buAutoNum type="arabicPeriod"/>
            </a:pPr>
            <a:r>
              <a:rPr lang="sl-SI" sz="2000" dirty="0"/>
              <a:t>(s)poznati </a:t>
            </a:r>
            <a:r>
              <a:rPr lang="sl-SI" sz="2000" b="1" dirty="0">
                <a:solidFill>
                  <a:schemeClr val="bg2">
                    <a:lumMod val="75000"/>
                  </a:schemeClr>
                </a:solidFill>
              </a:rPr>
              <a:t>šolo in izobraževalne programe </a:t>
            </a:r>
            <a:r>
              <a:rPr lang="sl-SI" sz="2000" dirty="0"/>
              <a:t>– ustreznost, prehodnost, možnosti za nadaljevanje šolanja - spletne strani šol, </a:t>
            </a:r>
            <a:r>
              <a:rPr lang="sl-SI" sz="2000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portal Slovenske srednje šole</a:t>
            </a:r>
            <a:r>
              <a:rPr lang="sl-SI" sz="2000" dirty="0"/>
              <a:t>, </a:t>
            </a:r>
            <a:r>
              <a:rPr lang="sl-SI" sz="2000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dijaški.net</a:t>
            </a:r>
            <a:r>
              <a:rPr lang="sl-SI" sz="2000" dirty="0"/>
              <a:t>, </a:t>
            </a:r>
            <a:r>
              <a:rPr lang="sl-SI" sz="2000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MIZŠ</a:t>
            </a:r>
            <a:r>
              <a:rPr lang="sl-SI" sz="2000" dirty="0"/>
              <a:t> (</a:t>
            </a:r>
            <a:r>
              <a:rPr lang="sl-SI" sz="2000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razpis</a:t>
            </a:r>
            <a:r>
              <a:rPr lang="sl-SI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80517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Programi in poklici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-9151" y="1275168"/>
            <a:ext cx="4275741" cy="775811"/>
          </a:xfrm>
        </p:spPr>
        <p:txBody>
          <a:bodyPr>
            <a:normAutofit fontScale="77500" lnSpcReduction="20000"/>
          </a:bodyPr>
          <a:lstStyle/>
          <a:p>
            <a:r>
              <a:rPr lang="sl-SI" sz="2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Srednje poklicno izobraževanje (SPI)</a:t>
            </a:r>
          </a:p>
          <a:p>
            <a:r>
              <a:rPr lang="sl-SI" dirty="0">
                <a:solidFill>
                  <a:schemeClr val="bg2">
                    <a:lumMod val="90000"/>
                  </a:schemeClr>
                </a:solidFill>
              </a:rPr>
              <a:t>3 leta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11658" y="2043326"/>
            <a:ext cx="3244112" cy="77581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sl-SI" sz="2000" dirty="0"/>
              <a:t>GASTRONOM HOTELIR</a:t>
            </a:r>
          </a:p>
          <a:p>
            <a:pPr marL="0" indent="0" algn="l">
              <a:buNone/>
            </a:pPr>
            <a:r>
              <a:rPr lang="sl-SI" sz="1600" dirty="0"/>
              <a:t>(2 oddelka, 52 prostih mest)</a:t>
            </a:r>
            <a:endParaRPr lang="en-US" sz="16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0" y="1282820"/>
            <a:ext cx="4428445" cy="760506"/>
          </a:xfrm>
        </p:spPr>
        <p:txBody>
          <a:bodyPr>
            <a:normAutofit fontScale="77500" lnSpcReduction="20000"/>
          </a:bodyPr>
          <a:lstStyle/>
          <a:p>
            <a:r>
              <a:rPr lang="sl-SI" sz="2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Srednje strokovno izobraževanje (SSI)</a:t>
            </a:r>
          </a:p>
          <a:p>
            <a:r>
              <a:rPr lang="sl-SI" dirty="0">
                <a:solidFill>
                  <a:schemeClr val="bg2">
                    <a:lumMod val="90000"/>
                  </a:schemeClr>
                </a:solidFill>
              </a:rPr>
              <a:t>4 leta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877412" y="2005500"/>
            <a:ext cx="4472869" cy="1843036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sl-SI" sz="2000" dirty="0"/>
              <a:t>GASTRONOMSKO-TURISTIČNI TEHNIK</a:t>
            </a:r>
          </a:p>
          <a:p>
            <a:pPr marL="0" indent="0" algn="l">
              <a:buNone/>
            </a:pPr>
            <a:r>
              <a:rPr lang="sl-SI" sz="1600" dirty="0"/>
              <a:t>(2 oddelka, 56 prostih mest)</a:t>
            </a:r>
          </a:p>
          <a:p>
            <a:pPr marL="0" indent="0" algn="l">
              <a:buNone/>
            </a:pPr>
            <a:endParaRPr lang="sl-SI" sz="1000" dirty="0"/>
          </a:p>
          <a:p>
            <a:pPr marL="0" indent="0" algn="l">
              <a:buNone/>
            </a:pPr>
            <a:r>
              <a:rPr lang="sl-SI" sz="2000" dirty="0"/>
              <a:t>KOZMETIČNI TEHNIK</a:t>
            </a:r>
          </a:p>
          <a:p>
            <a:pPr marL="0" indent="0" algn="l">
              <a:buNone/>
            </a:pPr>
            <a:r>
              <a:rPr lang="sl-SI" sz="1600" dirty="0"/>
              <a:t>(1 oddelek, 28 prostih mest)</a:t>
            </a:r>
            <a:endParaRPr lang="en-US" sz="1600" dirty="0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A1D3D1BE-1539-4D3A-897B-022173DF1F08}"/>
              </a:ext>
            </a:extLst>
          </p:cNvPr>
          <p:cNvSpPr txBox="1">
            <a:spLocks/>
          </p:cNvSpPr>
          <p:nvPr/>
        </p:nvSpPr>
        <p:spPr>
          <a:xfrm>
            <a:off x="-9150" y="3938499"/>
            <a:ext cx="5126091" cy="47982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sz="2200" dirty="0">
                <a:solidFill>
                  <a:schemeClr val="bg2">
                    <a:lumMod val="75000"/>
                  </a:schemeClr>
                </a:solidFill>
              </a:rPr>
              <a:t>Poklicno tehniško </a:t>
            </a:r>
            <a:r>
              <a:rPr lang="sl-SI" sz="2000" dirty="0">
                <a:solidFill>
                  <a:schemeClr val="bg2">
                    <a:lumMod val="75000"/>
                  </a:schemeClr>
                </a:solidFill>
              </a:rPr>
              <a:t>izobraževanje</a:t>
            </a:r>
            <a:r>
              <a:rPr lang="sl-SI" sz="2200" dirty="0">
                <a:solidFill>
                  <a:schemeClr val="bg2">
                    <a:lumMod val="75000"/>
                  </a:schemeClr>
                </a:solidFill>
              </a:rPr>
              <a:t> (PTI) – 2 leti</a:t>
            </a:r>
            <a:endParaRPr lang="en-US" sz="2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C840FC88-CA1C-4783-9386-339BDA46FC29}"/>
              </a:ext>
            </a:extLst>
          </p:cNvPr>
          <p:cNvSpPr txBox="1">
            <a:spLocks/>
          </p:cNvSpPr>
          <p:nvPr/>
        </p:nvSpPr>
        <p:spPr>
          <a:xfrm>
            <a:off x="374626" y="4354010"/>
            <a:ext cx="3970330" cy="7894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Font typeface="Arial" pitchFamily="34" charset="0"/>
              <a:buNone/>
            </a:pPr>
            <a:r>
              <a:rPr lang="sl-SI" sz="2000" dirty="0"/>
              <a:t>GASTRONOMSKI TEHNIK </a:t>
            </a:r>
          </a:p>
          <a:p>
            <a:pPr marL="0" indent="0" algn="l">
              <a:buFont typeface="Arial" pitchFamily="34" charset="0"/>
              <a:buNone/>
            </a:pPr>
            <a:r>
              <a:rPr lang="sl-SI" sz="1600" dirty="0"/>
              <a:t>(1 oddelek, 28 prostih mest)</a:t>
            </a:r>
            <a:endParaRPr lang="en-US" sz="1600" dirty="0"/>
          </a:p>
        </p:txBody>
      </p:sp>
      <p:sp>
        <p:nvSpPr>
          <p:cNvPr id="11" name="Puščica: dol 10">
            <a:extLst>
              <a:ext uri="{FF2B5EF4-FFF2-40B4-BE49-F238E27FC236}">
                <a16:creationId xmlns:a16="http://schemas.microsoft.com/office/drawing/2014/main" id="{2ABE7A2A-74E9-4F47-A5EC-FF54D5616C1D}"/>
              </a:ext>
            </a:extLst>
          </p:cNvPr>
          <p:cNvSpPr/>
          <p:nvPr/>
        </p:nvSpPr>
        <p:spPr>
          <a:xfrm>
            <a:off x="1982188" y="2877761"/>
            <a:ext cx="293061" cy="990571"/>
          </a:xfrm>
          <a:prstGeom prst="downArrow">
            <a:avLst/>
          </a:prstGeom>
          <a:solidFill>
            <a:srgbClr val="FAC09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4602B60-85EE-45CC-8B5B-9C6B845B9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335" y="281175"/>
            <a:ext cx="6410827" cy="763525"/>
          </a:xfrm>
        </p:spPr>
        <p:txBody>
          <a:bodyPr/>
          <a:lstStyle/>
          <a:p>
            <a:r>
              <a:rPr lang="sl-SI" dirty="0"/>
              <a:t>Gastronom hotelir 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53B5605-41C1-46D4-8549-FC65D2B01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348" y="1323749"/>
            <a:ext cx="6703638" cy="33441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l-SI" sz="2200" dirty="0"/>
              <a:t>=  srednje poklicno izobraževanje (3 leta) </a:t>
            </a:r>
          </a:p>
          <a:p>
            <a:pPr marL="0" indent="0">
              <a:buNone/>
            </a:pPr>
            <a:r>
              <a:rPr lang="sl-SI" sz="2200" dirty="0"/>
              <a:t>    program = </a:t>
            </a:r>
            <a:r>
              <a:rPr lang="sl-SI" sz="2200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GASTRONOMSKE IN HOTELSKE STORITVE</a:t>
            </a:r>
            <a:endParaRPr lang="sl-SI" sz="2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sl-SI" sz="1200" dirty="0"/>
          </a:p>
          <a:p>
            <a:r>
              <a:rPr lang="sl-SI" sz="2200" dirty="0"/>
              <a:t>poudarek na strokovnih in praktičnih znanjih </a:t>
            </a:r>
          </a:p>
          <a:p>
            <a:pPr marL="0" indent="0">
              <a:buNone/>
            </a:pPr>
            <a:endParaRPr lang="sl-SI" sz="1200" dirty="0"/>
          </a:p>
          <a:p>
            <a:r>
              <a:rPr lang="sl-SI" sz="2200" dirty="0"/>
              <a:t>zaključni izpit: SLO in strokovni predmet (KUH ali SŽB)</a:t>
            </a:r>
          </a:p>
          <a:p>
            <a:pPr marL="0" indent="0">
              <a:buNone/>
            </a:pPr>
            <a:endParaRPr lang="sl-SI" sz="1200" dirty="0"/>
          </a:p>
          <a:p>
            <a:r>
              <a:rPr lang="sl-SI" sz="2200" dirty="0"/>
              <a:t>po zaključku: zaposlitev ali nadaljevanje šolanja v PTI programu </a:t>
            </a:r>
            <a:r>
              <a:rPr lang="sl-SI" sz="1300" dirty="0"/>
              <a:t>(gastronomski tehnik, živilsko-prehranski tehnik, logistični tehnik, ustvarjalec modnih oblačil)</a:t>
            </a:r>
          </a:p>
          <a:p>
            <a:pPr marL="0" indent="0">
              <a:buNone/>
            </a:pPr>
            <a:endParaRPr lang="sl-SI" sz="1200" dirty="0"/>
          </a:p>
          <a:p>
            <a:r>
              <a:rPr lang="sl-SI" sz="2200" dirty="0"/>
              <a:t>zaposlitev odvisna od usmeritve </a:t>
            </a:r>
            <a:r>
              <a:rPr lang="sl-SI" sz="2200" b="1" dirty="0">
                <a:solidFill>
                  <a:schemeClr val="bg2">
                    <a:lumMod val="75000"/>
                  </a:schemeClr>
                </a:solidFill>
              </a:rPr>
              <a:t>(kuhar ali natakar)</a:t>
            </a:r>
          </a:p>
        </p:txBody>
      </p:sp>
    </p:spTree>
    <p:extLst>
      <p:ext uri="{BB962C8B-B14F-4D97-AF65-F5344CB8AC3E}">
        <p14:creationId xmlns:p14="http://schemas.microsoft.com/office/powerpoint/2010/main" val="376887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>
            <a:extLst>
              <a:ext uri="{FF2B5EF4-FFF2-40B4-BE49-F238E27FC236}">
                <a16:creationId xmlns:a16="http://schemas.microsoft.com/office/drawing/2014/main" id="{CF0C945B-5994-4669-9BB7-907DB8B37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348" y="460824"/>
            <a:ext cx="6410827" cy="763525"/>
          </a:xfrm>
        </p:spPr>
        <p:txBody>
          <a:bodyPr/>
          <a:lstStyle/>
          <a:p>
            <a:r>
              <a:rPr lang="sl-SI" dirty="0"/>
              <a:t>Predmetnik GH</a:t>
            </a:r>
          </a:p>
        </p:txBody>
      </p:sp>
      <p:sp>
        <p:nvSpPr>
          <p:cNvPr id="5" name="Označba mesta vsebine 2">
            <a:extLst>
              <a:ext uri="{FF2B5EF4-FFF2-40B4-BE49-F238E27FC236}">
                <a16:creationId xmlns:a16="http://schemas.microsoft.com/office/drawing/2014/main" id="{DFBA604C-6963-490E-8C14-FDB9F3790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348" y="1502815"/>
            <a:ext cx="6695027" cy="3344113"/>
          </a:xfrm>
        </p:spPr>
        <p:txBody>
          <a:bodyPr>
            <a:normAutofit/>
          </a:bodyPr>
          <a:lstStyle/>
          <a:p>
            <a:r>
              <a:rPr lang="sl-SI" sz="2000" b="1" dirty="0">
                <a:solidFill>
                  <a:schemeClr val="bg2">
                    <a:lumMod val="75000"/>
                  </a:schemeClr>
                </a:solidFill>
              </a:rPr>
              <a:t>splošni predmeti</a:t>
            </a:r>
            <a:r>
              <a:rPr lang="sl-SI" sz="2000" dirty="0"/>
              <a:t>: SLO, MAT, ANG, ŠVZ, NAR, DRU, UME, INF, prehrana, gostinsko poslovanje, zdravstvena vzgoja, komuniciranje</a:t>
            </a:r>
          </a:p>
          <a:p>
            <a:pPr marL="0" indent="0">
              <a:buNone/>
            </a:pPr>
            <a:endParaRPr lang="sl-SI" sz="1200" dirty="0"/>
          </a:p>
          <a:p>
            <a:r>
              <a:rPr lang="sl-SI" sz="2000" b="1" dirty="0">
                <a:solidFill>
                  <a:schemeClr val="bg2">
                    <a:lumMod val="75000"/>
                  </a:schemeClr>
                </a:solidFill>
              </a:rPr>
              <a:t>strokovni predmeti </a:t>
            </a:r>
            <a:r>
              <a:rPr lang="sl-SI" sz="2000" dirty="0"/>
              <a:t>(odvisno od usmeritve): praktični pouk SŽB ali KUH, NEM (natakarji)</a:t>
            </a:r>
          </a:p>
          <a:p>
            <a:pPr marL="0" indent="0">
              <a:buNone/>
            </a:pPr>
            <a:endParaRPr lang="sl-SI" sz="1200" dirty="0"/>
          </a:p>
          <a:p>
            <a:r>
              <a:rPr lang="sl-SI" sz="2000" b="1" dirty="0">
                <a:solidFill>
                  <a:schemeClr val="bg2">
                    <a:lumMod val="75000"/>
                  </a:schemeClr>
                </a:solidFill>
              </a:rPr>
              <a:t>praktično usposabljanje </a:t>
            </a:r>
            <a:r>
              <a:rPr lang="sl-SI" sz="2000" dirty="0"/>
              <a:t>pri delodajalcu (skupaj v vseh treh letnikih 1102 ur)</a:t>
            </a:r>
          </a:p>
        </p:txBody>
      </p:sp>
    </p:spTree>
    <p:extLst>
      <p:ext uri="{BB962C8B-B14F-4D97-AF65-F5344CB8AC3E}">
        <p14:creationId xmlns:p14="http://schemas.microsoft.com/office/powerpoint/2010/main" val="43883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FCD4931-2892-4266-BA28-850F74E8B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Gastronomsko-turistični tehnik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1640ADD-C327-4095-9E14-1768EFE05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260" y="1350110"/>
            <a:ext cx="8398775" cy="36649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000" dirty="0"/>
              <a:t>=  srednje strokovno izobraževanje (4 leta)</a:t>
            </a:r>
          </a:p>
          <a:p>
            <a:pPr marL="0" indent="0">
              <a:buNone/>
            </a:pPr>
            <a:r>
              <a:rPr lang="sl-SI" sz="2000" dirty="0"/>
              <a:t>    program = </a:t>
            </a:r>
            <a:r>
              <a:rPr lang="sl-SI" sz="2000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GASTRONOMIJA IN TURIZEM </a:t>
            </a:r>
            <a:endParaRPr lang="sl-SI" sz="2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sl-SI" sz="1000" dirty="0"/>
          </a:p>
          <a:p>
            <a:r>
              <a:rPr lang="sl-SI" sz="2000" dirty="0"/>
              <a:t>poudarek na strokovnih in teoretičnih znanjih</a:t>
            </a:r>
          </a:p>
          <a:p>
            <a:pPr marL="0" indent="0">
              <a:buNone/>
            </a:pPr>
            <a:endParaRPr lang="sl-SI" sz="1000" dirty="0"/>
          </a:p>
          <a:p>
            <a:r>
              <a:rPr lang="sl-SI" sz="2000" dirty="0"/>
              <a:t>poklicna matura: SLO, MAT ali ANG, gastronomija in turizem s podjetništvom, izdelek ali storitev</a:t>
            </a:r>
          </a:p>
          <a:p>
            <a:pPr marL="0" indent="0">
              <a:buNone/>
            </a:pPr>
            <a:endParaRPr lang="sl-SI" sz="1000" dirty="0"/>
          </a:p>
          <a:p>
            <a:r>
              <a:rPr lang="sl-SI" sz="2000" dirty="0"/>
              <a:t>po zaključku zaposlitev ali nadaljevanje šolanja na vseh višjih in visokih ter nekaterih univerzitetnih programih (5. predmet na maturi)</a:t>
            </a:r>
          </a:p>
          <a:p>
            <a:pPr marL="0" indent="0">
              <a:buNone/>
            </a:pPr>
            <a:endParaRPr lang="sl-SI" sz="1000" dirty="0"/>
          </a:p>
          <a:p>
            <a:r>
              <a:rPr lang="sl-SI" sz="2000" dirty="0"/>
              <a:t>zaposlitev odvisna od usmeritve </a:t>
            </a:r>
            <a:r>
              <a:rPr lang="sl-SI" sz="2000" b="1" dirty="0">
                <a:solidFill>
                  <a:schemeClr val="bg2">
                    <a:lumMod val="75000"/>
                  </a:schemeClr>
                </a:solidFill>
              </a:rPr>
              <a:t>(gostinstvo ali turizem)</a:t>
            </a:r>
          </a:p>
        </p:txBody>
      </p:sp>
    </p:spTree>
    <p:extLst>
      <p:ext uri="{BB962C8B-B14F-4D97-AF65-F5344CB8AC3E}">
        <p14:creationId xmlns:p14="http://schemas.microsoft.com/office/powerpoint/2010/main" val="2419621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12DFDA-20E7-4F09-A10D-264C224F2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Predmetnik GT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0FC5ADD-B91E-4C29-BFA0-269471E79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5" y="1655520"/>
            <a:ext cx="8246070" cy="3417152"/>
          </a:xfrm>
        </p:spPr>
        <p:txBody>
          <a:bodyPr>
            <a:normAutofit/>
          </a:bodyPr>
          <a:lstStyle/>
          <a:p>
            <a:r>
              <a:rPr lang="sl-SI" sz="2000" b="1" dirty="0">
                <a:solidFill>
                  <a:schemeClr val="bg2">
                    <a:lumMod val="75000"/>
                  </a:schemeClr>
                </a:solidFill>
              </a:rPr>
              <a:t>splošni predmeti</a:t>
            </a:r>
            <a:r>
              <a:rPr lang="sl-SI" sz="2000" dirty="0"/>
              <a:t>: SLO, MAT, ANG, NEM, ŠVZ, ZGO, GEO, po eno leto FIZ, BIO, KEM, PSIH, UME, vzgoja za zdravje, poslovno komuniciranje</a:t>
            </a:r>
          </a:p>
          <a:p>
            <a:pPr marL="0" indent="0">
              <a:buNone/>
            </a:pPr>
            <a:endParaRPr lang="sl-SI" sz="2000" dirty="0"/>
          </a:p>
          <a:p>
            <a:r>
              <a:rPr lang="sl-SI" sz="2000" b="1" dirty="0">
                <a:solidFill>
                  <a:schemeClr val="bg2">
                    <a:lumMod val="75000"/>
                  </a:schemeClr>
                </a:solidFill>
              </a:rPr>
              <a:t>strokovni predmeti </a:t>
            </a:r>
            <a:r>
              <a:rPr lang="sl-SI" sz="2000" dirty="0"/>
              <a:t>(odvisno od usmeritve): ekonomski predmeti, podjetništvo in zakonodaja, KUH, SŽB, TUR, ITA, animacija ob dogodkih,…</a:t>
            </a:r>
          </a:p>
          <a:p>
            <a:pPr marL="0" indent="0">
              <a:buNone/>
            </a:pPr>
            <a:endParaRPr lang="sl-SI" sz="2000" dirty="0"/>
          </a:p>
          <a:p>
            <a:r>
              <a:rPr lang="sl-SI" sz="2000" b="1" dirty="0">
                <a:solidFill>
                  <a:schemeClr val="bg2">
                    <a:lumMod val="75000"/>
                  </a:schemeClr>
                </a:solidFill>
              </a:rPr>
              <a:t>praktično usposabljanje </a:t>
            </a:r>
            <a:r>
              <a:rPr lang="sl-SI" sz="2000" dirty="0"/>
              <a:t>pri delodajalcu (266 ur, 2. in 3. letnik)</a:t>
            </a:r>
          </a:p>
        </p:txBody>
      </p:sp>
    </p:spTree>
    <p:extLst>
      <p:ext uri="{BB962C8B-B14F-4D97-AF65-F5344CB8AC3E}">
        <p14:creationId xmlns:p14="http://schemas.microsoft.com/office/powerpoint/2010/main" val="2489475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4AEBEC27-F26F-4DD4-A2CD-8C87A6580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347" y="433880"/>
            <a:ext cx="6410827" cy="763525"/>
          </a:xfrm>
        </p:spPr>
        <p:txBody>
          <a:bodyPr/>
          <a:lstStyle/>
          <a:p>
            <a:r>
              <a:rPr lang="sl-SI" dirty="0"/>
              <a:t>Kozmetični tehnik</a:t>
            </a:r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BA641656-9C95-4C8D-9BC8-C098BDACC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347" y="1323749"/>
            <a:ext cx="7009047" cy="3538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000" dirty="0"/>
              <a:t>=  srednje strokovno izobraževanje </a:t>
            </a:r>
            <a:r>
              <a:rPr lang="sl-SI" sz="2000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KOZMETIČNI TEHNIK </a:t>
            </a:r>
            <a:r>
              <a:rPr lang="sl-SI" sz="2000" dirty="0"/>
              <a:t>(4 leta)</a:t>
            </a:r>
          </a:p>
          <a:p>
            <a:pPr marL="0" indent="0">
              <a:buNone/>
            </a:pPr>
            <a:endParaRPr lang="sl-SI" sz="1000" dirty="0"/>
          </a:p>
          <a:p>
            <a:r>
              <a:rPr lang="sl-SI" sz="2000" dirty="0"/>
              <a:t>poklicna matura: SLO, MAT ali ANG, kozmetika, izdelek ali storitev</a:t>
            </a:r>
          </a:p>
          <a:p>
            <a:pPr marL="0" indent="0">
              <a:buNone/>
            </a:pPr>
            <a:endParaRPr lang="sl-SI" sz="1000" dirty="0"/>
          </a:p>
          <a:p>
            <a:r>
              <a:rPr lang="sl-SI" sz="2000" dirty="0"/>
              <a:t>po zaključku zaposlitev ali nadaljevanje šolanja na vseh višjih in visokih ter nekaterih univerzitetnih programih (5. predmet na maturi - </a:t>
            </a:r>
            <a:r>
              <a:rPr lang="sl-SI" sz="1300" dirty="0"/>
              <a:t>tudi enoviti magistrski študij farmacija ter univerzitetni študij </a:t>
            </a:r>
            <a:r>
              <a:rPr lang="sl-SI" sz="1300" dirty="0" err="1"/>
              <a:t>kozmetologija</a:t>
            </a:r>
            <a:r>
              <a:rPr lang="sl-SI" sz="1300" dirty="0"/>
              <a:t> in laboratorijska biomedicina)</a:t>
            </a:r>
          </a:p>
        </p:txBody>
      </p:sp>
    </p:spTree>
    <p:extLst>
      <p:ext uri="{BB962C8B-B14F-4D97-AF65-F5344CB8AC3E}">
        <p14:creationId xmlns:p14="http://schemas.microsoft.com/office/powerpoint/2010/main" val="3069029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9719460-35B0-4CDC-A5C0-5AA345A9D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Predmetnik KT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97CCDFC-3419-4CE4-A300-A3BC02999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348" y="1323749"/>
            <a:ext cx="6393606" cy="3538576"/>
          </a:xfrm>
        </p:spPr>
        <p:txBody>
          <a:bodyPr>
            <a:normAutofit/>
          </a:bodyPr>
          <a:lstStyle/>
          <a:p>
            <a:r>
              <a:rPr lang="sl-SI" sz="2000" b="1" dirty="0">
                <a:solidFill>
                  <a:schemeClr val="bg2">
                    <a:lumMod val="75000"/>
                  </a:schemeClr>
                </a:solidFill>
              </a:rPr>
              <a:t>splošni predmeti</a:t>
            </a:r>
            <a:r>
              <a:rPr lang="sl-SI" sz="2000" dirty="0"/>
              <a:t>: SLO, MAT, ANG, ŠVZ, ZGO, po eno leto FIZ, BIO, KEM, GEO, PSIH, UME, vzgoja za zdravje, poslovno komuniciranje</a:t>
            </a:r>
          </a:p>
          <a:p>
            <a:pPr marL="0" indent="0">
              <a:buNone/>
            </a:pPr>
            <a:endParaRPr lang="sl-SI" sz="1100" dirty="0"/>
          </a:p>
          <a:p>
            <a:r>
              <a:rPr lang="sl-SI" sz="2000" b="1" dirty="0">
                <a:solidFill>
                  <a:schemeClr val="bg2">
                    <a:lumMod val="75000"/>
                  </a:schemeClr>
                </a:solidFill>
              </a:rPr>
              <a:t>strokovni predmeti</a:t>
            </a:r>
            <a:r>
              <a:rPr lang="sl-SI" sz="2000" dirty="0"/>
              <a:t>: </a:t>
            </a:r>
            <a:r>
              <a:rPr lang="sl-SI" sz="2000" dirty="0" err="1"/>
              <a:t>somatologija</a:t>
            </a:r>
            <a:r>
              <a:rPr lang="sl-SI" sz="2000" dirty="0"/>
              <a:t>, varovanje zdravja, splošna kozmetika, kozmetična nega obraza in telesa, ličenje, </a:t>
            </a:r>
            <a:r>
              <a:rPr lang="sl-SI" sz="2000" dirty="0" err="1"/>
              <a:t>manikura</a:t>
            </a:r>
            <a:r>
              <a:rPr lang="sl-SI" sz="2000" dirty="0"/>
              <a:t>, pedikura, podjetništvo</a:t>
            </a:r>
          </a:p>
          <a:p>
            <a:pPr marL="0" indent="0">
              <a:buNone/>
            </a:pPr>
            <a:endParaRPr lang="sl-SI" sz="1000" dirty="0"/>
          </a:p>
          <a:p>
            <a:r>
              <a:rPr lang="sl-SI" sz="2000" b="1" dirty="0">
                <a:solidFill>
                  <a:schemeClr val="bg2">
                    <a:lumMod val="75000"/>
                  </a:schemeClr>
                </a:solidFill>
              </a:rPr>
              <a:t>praktično usposabljanje </a:t>
            </a:r>
            <a:r>
              <a:rPr lang="sl-SI" sz="2000" dirty="0"/>
              <a:t>pri delodajalcu (skupaj 304 ure, 3. in 4. letnik)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38614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1087</Words>
  <Application>Microsoft Office PowerPoint</Application>
  <PresentationFormat>Diaprojekcija na zaslonu (16:9)</PresentationFormat>
  <Paragraphs>125</Paragraphs>
  <Slides>16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SREDNJA GOSTINSKA IN TURISTIČNA ŠOLA RADOVLJICA</vt:lpstr>
      <vt:lpstr>Odločitev za pravo šolo/poklic</vt:lpstr>
      <vt:lpstr>Programi in poklici</vt:lpstr>
      <vt:lpstr>Gastronom hotelir </vt:lpstr>
      <vt:lpstr>Predmetnik GH</vt:lpstr>
      <vt:lpstr>Gastronomsko-turistični tehnik</vt:lpstr>
      <vt:lpstr>Predmetnik GT</vt:lpstr>
      <vt:lpstr>Kozmetični tehnik</vt:lpstr>
      <vt:lpstr>Predmetnik KT</vt:lpstr>
      <vt:lpstr>Gastronomski tehnik (PTI)</vt:lpstr>
      <vt:lpstr>Omejitev vpisa?</vt:lpstr>
      <vt:lpstr>Štipendije?</vt:lpstr>
      <vt:lpstr>Nismo vsi enaki…</vt:lpstr>
      <vt:lpstr>Kako bo potekal vpis?</vt:lpstr>
      <vt:lpstr>Obiščite spletno stran šole</vt:lpstr>
      <vt:lpstr>Nasvidenje 1. 9. 2022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2017-08-01T15:40:51Z</dcterms:created>
  <dcterms:modified xsi:type="dcterms:W3CDTF">2022-02-02T07:25:14Z</dcterms:modified>
</cp:coreProperties>
</file>